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70" r:id="rId4"/>
    <p:sldId id="298" r:id="rId5"/>
    <p:sldId id="261" r:id="rId6"/>
    <p:sldId id="294" r:id="rId7"/>
    <p:sldId id="321" r:id="rId8"/>
    <p:sldId id="324" r:id="rId9"/>
    <p:sldId id="292" r:id="rId10"/>
    <p:sldId id="291" r:id="rId11"/>
    <p:sldId id="301" r:id="rId12"/>
    <p:sldId id="299" r:id="rId13"/>
    <p:sldId id="278" r:id="rId14"/>
    <p:sldId id="300" r:id="rId15"/>
    <p:sldId id="320" r:id="rId16"/>
    <p:sldId id="322" r:id="rId17"/>
    <p:sldId id="295" r:id="rId18"/>
    <p:sldId id="308" r:id="rId19"/>
    <p:sldId id="326" r:id="rId20"/>
    <p:sldId id="309" r:id="rId21"/>
    <p:sldId id="327" r:id="rId22"/>
    <p:sldId id="316" r:id="rId23"/>
    <p:sldId id="317" r:id="rId24"/>
    <p:sldId id="319" r:id="rId25"/>
    <p:sldId id="312" r:id="rId26"/>
    <p:sldId id="318" r:id="rId27"/>
    <p:sldId id="313" r:id="rId28"/>
    <p:sldId id="328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0EFD1-206D-42F8-9570-FBBAFC894308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4276-91D1-4643-8230-6E1CED8DC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6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1D2B1-C5C7-737E-A512-934439BED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EC0CB1-D883-5A7D-9963-3C3E7AFD8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72D861-A8DD-A216-6452-D43AB64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36007-4E36-FBA3-2DA8-169DEAED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147E5-2B6B-31B8-409F-23E89B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2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017BC9-5156-B665-C8BA-B556822B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1180E5-DB94-FCAD-B76A-D1249648D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5BF2DA-9E8B-2584-B881-A2D203D6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B3264D-5E2D-4C82-FEF3-5A3D08C1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248C1-5582-6800-0905-52DB803F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ACDC462-B08F-D193-D568-C9838B814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F74222-0D85-D88D-7078-A4B950FD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DA479-7796-1AE6-B2C8-C8CC0B94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491A96-E914-460A-7C40-249C2C1E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2D21F-1156-9844-A337-11715C15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B9D2D-CF91-E1C0-82DF-3103A828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DDCED1-2CA1-2FF0-E7AA-BA44E70C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0B17CA-2F13-E45F-F435-A530B03B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976D02-88E2-EC7C-BB0A-AFF276E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0C46C-A9E5-4C44-1352-F91EDAC4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D349B-9D8E-A234-14DD-A98638ED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712953-FAF7-2340-5D2E-0C1DC59D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85CA98-9E2A-F2E5-16EA-A0C4D501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C2AF8-5DD5-FC16-9141-2C3AD47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5D0D8-33AB-49D0-0C56-BC8A048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42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BA675C-506F-DDB8-1F61-4553E1E8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02F653-E838-D72D-1396-317F55A7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74DEA0-0214-DA81-E997-C1143075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8C233B-B160-3644-4F81-82FAFC5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54CDB3-738C-139B-38F6-A2430C86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1FCCCD-615D-331D-8D42-FF019665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9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F791B-A9E9-F1AF-B59B-20FEAD0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527054-CD5A-D54F-6995-6B8B2E64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8C3A20-7DDE-2168-19AC-CB31D4791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FB958A-1D6C-E833-A9C9-BC46B10E3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2C6621-84FB-6BEB-23E5-A2C4FECE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0AB802-2743-8D4C-E991-F983359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24521B-CA46-5F0E-B755-82BA521E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40B5914-0CDF-885E-2702-A16125D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4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882A83-23C3-68B0-92F3-779EA7EB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E28A1-003B-3A5C-7F4C-48980AB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7AB679-B5D1-D8E3-F605-32E6261E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AF3383-1C58-B9AE-893C-11428D2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2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B2AA2B-C937-267B-A8E9-0A996F2E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B44D9-A03C-9E93-DAC9-1B6510B6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C9DE2-AFEE-6685-9365-2F96FA7A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7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943C-18DD-6615-D90E-24F383B7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1DC2C6-50E4-EC5D-3578-F47DA7C6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93478-F9CE-F998-99B7-B1063A3F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80241F-61A1-9458-6097-43BBC816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BECDB2-DD15-A1D5-888A-457C81F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0AC37-60E0-9715-6227-CFF7910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D8817-42E0-3F5B-B0CB-7F555A2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1CC544-95A7-A342-E4E4-00983A1A7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C1B978-4384-D9C9-8F15-9EB0474B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AB67FE-1662-593A-0D68-B2DD44D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1173D0-A2BF-0B8F-3B70-3C6B524D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67954B-D156-2F0B-D0DA-351661C9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5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BE98F9-9A96-556D-12F7-A671FCE1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95951E-436E-EA7C-AB3B-6FF3AD8C4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45472-9CD3-6738-DDCD-B1B1033A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D7A00F-3A9A-C43F-77B5-4CD12FF83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E3315-7EB6-CFC3-281C-826C796D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66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5400" dirty="0"/>
              <a:t>SYSTEM DESIGN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3ACAC9-3F69-8E93-D809-86533F9A3FE4}"/>
              </a:ext>
            </a:extLst>
          </p:cNvPr>
          <p:cNvSpPr txBox="1"/>
          <p:nvPr/>
        </p:nvSpPr>
        <p:spPr>
          <a:xfrm>
            <a:off x="1113810" y="4589755"/>
            <a:ext cx="407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Alessia Saporita, Vincenzo Lapadula,</a:t>
            </a:r>
          </a:p>
          <a:p>
            <a:r>
              <a:rPr lang="it-IT" dirty="0"/>
              <a:t>Michele </a:t>
            </a:r>
            <a:r>
              <a:rPr lang="it-IT" dirty="0" err="1"/>
              <a:t>Giarletta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892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Optimal route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59093-2A87-10CE-A2AB-5424DBE8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9" b="3056"/>
          <a:stretch/>
        </p:blipFill>
        <p:spPr>
          <a:xfrm>
            <a:off x="386343" y="1409700"/>
            <a:ext cx="7810737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it-IT" kern="1200" dirty="0">
                <a:latin typeface="+mj-lt"/>
                <a:ea typeface="+mj-ea"/>
                <a:cs typeface="+mj-cs"/>
              </a:rPr>
              <a:t>JSON </a:t>
            </a:r>
            <a:r>
              <a:rPr lang="it-IT" kern="1200" dirty="0" err="1">
                <a:latin typeface="+mj-lt"/>
                <a:ea typeface="+mj-ea"/>
                <a:cs typeface="+mj-cs"/>
              </a:rPr>
              <a:t>Response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56AE5E-FD38-D95A-AE33-215AD43B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5" r="86797" b="30787"/>
          <a:stretch/>
        </p:blipFill>
        <p:spPr>
          <a:xfrm>
            <a:off x="7544059" y="269323"/>
            <a:ext cx="2514756" cy="60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Neighbor</a:t>
            </a:r>
            <a:endParaRPr lang="it-IT" sz="5400" dirty="0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A27CBE4-AFF6-DEF2-B8A4-4120958E8406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D616B71-909C-63B1-EBD6-0C3BD569E147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2600260-7C4C-882B-1307-FCF792C6AE90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74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neighbor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9AD60721-116A-E946-F02E-FCB7156BE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r="34331"/>
          <a:stretch/>
        </p:blipFill>
        <p:spPr>
          <a:xfrm>
            <a:off x="1220460" y="772794"/>
            <a:ext cx="6142504" cy="54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login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FD772A-0D81-5E11-FC24-D91174308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9D3C6469-1312-0434-A57C-CA9BF8ABC661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E854CC1-6A5F-C4A0-372C-8FAE152B5A44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A0D31A0-A038-147F-ECC4-AD546409FBA8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932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3600" dirty="0"/>
              <a:t>Login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JWT is an Open standard for creating access tokens between a server and a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flask-</a:t>
            </a:r>
            <a:r>
              <a:rPr lang="en-US" i="1" dirty="0" err="1"/>
              <a:t>jwt</a:t>
            </a:r>
            <a:r>
              <a:rPr lang="en-US" i="1" dirty="0"/>
              <a:t>-extended</a:t>
            </a:r>
            <a:r>
              <a:rPr lang="en-US" dirty="0"/>
              <a:t>” is a flask extension that provides us with the </a:t>
            </a:r>
            <a:r>
              <a:rPr lang="en-US" i="1" dirty="0"/>
              <a:t>@jwt_required </a:t>
            </a:r>
            <a:r>
              <a:rPr lang="en-US" dirty="0"/>
              <a:t>decorator, which allows access to the endpoint only after verification of the Token.</a:t>
            </a:r>
            <a:endParaRPr lang="it-IT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2B1D435-3E26-95E7-3341-1169BF63E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3262" r="37750" b="3564"/>
          <a:stretch/>
        </p:blipFill>
        <p:spPr>
          <a:xfrm>
            <a:off x="5984947" y="354959"/>
            <a:ext cx="5382102" cy="58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Flask-</a:t>
            </a:r>
            <a:r>
              <a:rPr lang="en-US" dirty="0" err="1"/>
              <a:t>Bcrypt</a:t>
            </a:r>
            <a:r>
              <a:rPr lang="en-US" dirty="0"/>
              <a:t> is a Flask extension that provides </a:t>
            </a:r>
            <a:r>
              <a:rPr lang="en-US" dirty="0" err="1"/>
              <a:t>bcrypt</a:t>
            </a:r>
            <a:r>
              <a:rPr lang="en-US" dirty="0"/>
              <a:t> hashing utilities for your application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Bcrypt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is a hashing algorithm. It takes in a plain text password as an input and returns a hash of that password.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check_password_hash</a:t>
            </a:r>
            <a:r>
              <a:rPr lang="en-US" dirty="0"/>
              <a:t>() tests a password hash against a candidate password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generate_password_hash</a:t>
            </a:r>
            <a:r>
              <a:rPr lang="en-US" dirty="0"/>
              <a:t>() generates a password hash using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3BAE43-B064-8DF1-055F-55DEB489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24913" r="35083" b="55360"/>
          <a:stretch/>
        </p:blipFill>
        <p:spPr>
          <a:xfrm>
            <a:off x="5987738" y="1800035"/>
            <a:ext cx="5628018" cy="30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2" y="2688184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6C307E-73BE-B118-BD02-D9E062A0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44944" r="2062" b="3749"/>
          <a:stretch/>
        </p:blipFill>
        <p:spPr>
          <a:xfrm>
            <a:off x="714502" y="2361021"/>
            <a:ext cx="10762994" cy="30543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01F6253B-86DA-9E5A-BC71-075E1E6181BC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33B3FC07-9B35-620B-62C6-2E4229B61E61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45DA0B1-D35D-882C-70FD-C977BA98B242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658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2556" y="321348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Facebook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2D63941-238E-E702-10A3-A11A3EC4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12719" r="64453" b="54124"/>
          <a:stretch/>
        </p:blipFill>
        <p:spPr>
          <a:xfrm>
            <a:off x="953516" y="1487362"/>
            <a:ext cx="1972594" cy="187917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8C964DF-88C5-BB4F-7E7C-534F05C9AA3B}"/>
              </a:ext>
            </a:extLst>
          </p:cNvPr>
          <p:cNvSpPr txBox="1"/>
          <p:nvPr/>
        </p:nvSpPr>
        <p:spPr>
          <a:xfrm>
            <a:off x="953516" y="3584385"/>
            <a:ext cx="1947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of the paper waste of the Fermi apartment</a:t>
            </a:r>
            <a:endParaRPr lang="it-IT" sz="1400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4815E6-3ABA-A6FF-8E7F-6EF37AD33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45" t="26116" r="23124" b="14466"/>
          <a:stretch/>
        </p:blipFill>
        <p:spPr>
          <a:xfrm>
            <a:off x="4118240" y="1480494"/>
            <a:ext cx="2338036" cy="188521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9557562-3F26-3E84-4CDD-32E4ED1AF0E3}"/>
              </a:ext>
            </a:extLst>
          </p:cNvPr>
          <p:cNvSpPr txBox="1"/>
          <p:nvPr/>
        </p:nvSpPr>
        <p:spPr>
          <a:xfrm>
            <a:off x="4217067" y="3588938"/>
            <a:ext cx="2244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fill level graph of the paper waste of the Fermi apartment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5BF8506B-6DD6-598D-02D9-88AE019C4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12661" r="25469" b="38932"/>
          <a:stretch/>
        </p:blipFill>
        <p:spPr>
          <a:xfrm>
            <a:off x="7599461" y="1546296"/>
            <a:ext cx="3530166" cy="186457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C32B176-4412-97D7-4B23-9BD0D93F3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0" t="29466" r="20552" b="21062"/>
          <a:stretch/>
        </p:blipFill>
        <p:spPr>
          <a:xfrm>
            <a:off x="2993941" y="4535674"/>
            <a:ext cx="2970179" cy="1879178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D4E7DF7-02EA-9F08-C092-93BD853D8A2C}"/>
              </a:ext>
            </a:extLst>
          </p:cNvPr>
          <p:cNvSpPr txBox="1"/>
          <p:nvPr/>
        </p:nvSpPr>
        <p:spPr>
          <a:xfrm>
            <a:off x="953516" y="4734742"/>
            <a:ext cx="194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292929"/>
                </a:solidFill>
                <a:latin typeface="source-serif-pro"/>
              </a:rPr>
              <a:t>Forecast plot</a:t>
            </a:r>
            <a:r>
              <a:rPr lang="en-US" sz="1400" dirty="0">
                <a:solidFill>
                  <a:srgbClr val="292929"/>
                </a:solidFill>
                <a:latin typeface="source-serif-pro"/>
              </a:rPr>
              <a:t>: A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graph containing a plot of historical data points indicated by black dots and the forecast curve indicated by a blue line.</a:t>
            </a:r>
            <a:endParaRPr lang="it-IT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FF31D74-0001-F85B-8773-52C953A0E39A}"/>
              </a:ext>
            </a:extLst>
          </p:cNvPr>
          <p:cNvSpPr txBox="1"/>
          <p:nvPr/>
        </p:nvSpPr>
        <p:spPr>
          <a:xfrm>
            <a:off x="7957774" y="3539513"/>
            <a:ext cx="224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predictions made by </a:t>
            </a:r>
            <a:r>
              <a:rPr lang="en-US" sz="1400" dirty="0" err="1"/>
              <a:t>facebook</a:t>
            </a:r>
            <a:r>
              <a:rPr lang="en-US" sz="1400" dirty="0"/>
              <a:t> prophet</a:t>
            </a:r>
            <a:endParaRPr lang="it-IT" sz="1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A80AE91-268F-07C9-50AA-AFC8B9ED6F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19" t="13884" r="19460" b="5145"/>
          <a:stretch/>
        </p:blipFill>
        <p:spPr>
          <a:xfrm>
            <a:off x="6610306" y="4320023"/>
            <a:ext cx="2234002" cy="221443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745C68D-6BA2-32E3-B5A0-3CE3DFD42B1D}"/>
              </a:ext>
            </a:extLst>
          </p:cNvPr>
          <p:cNvSpPr txBox="1"/>
          <p:nvPr/>
        </p:nvSpPr>
        <p:spPr>
          <a:xfrm>
            <a:off x="9078522" y="4842463"/>
            <a:ext cx="2244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2929"/>
                </a:solidFill>
                <a:latin typeface="source-serif-pro"/>
              </a:rPr>
              <a:t>C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source-serif-pro"/>
              </a:rPr>
              <a:t>omponents plot: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a group of plots corresponding to various time series components (trend,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source-serif-pro"/>
              </a:rPr>
              <a:t>seasonilities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it-IT" sz="14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FBC37E2-259F-5264-5153-CF2D8817E1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179" t="12639" b="40311"/>
          <a:stretch/>
        </p:blipFill>
        <p:spPr>
          <a:xfrm>
            <a:off x="11129627" y="1551260"/>
            <a:ext cx="570142" cy="18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7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Software Technologies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6CE1BCCF-C6B0-9B12-0FA9-CFD1EBCC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1946138"/>
            <a:ext cx="1004955" cy="12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useful docker commands | On software development">
            <a:extLst>
              <a:ext uri="{FF2B5EF4-FFF2-40B4-BE49-F238E27FC236}">
                <a16:creationId xmlns:a16="http://schemas.microsoft.com/office/drawing/2014/main" id="{3FEF8448-A74D-D3DA-0ED2-C8E87F66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07" y="1946138"/>
            <a:ext cx="1766656" cy="15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Juliane Blier - Développeuse Web">
            <a:extLst>
              <a:ext uri="{FF2B5EF4-FFF2-40B4-BE49-F238E27FC236}">
                <a16:creationId xmlns:a16="http://schemas.microsoft.com/office/drawing/2014/main" id="{81F2C969-D0E3-0FB5-9A96-C4B35014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72" y="1820510"/>
            <a:ext cx="1766656" cy="17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olidWorks Logo : valor, histria, png, vector">
            <a:extLst>
              <a:ext uri="{FF2B5EF4-FFF2-40B4-BE49-F238E27FC236}">
                <a16:creationId xmlns:a16="http://schemas.microsoft.com/office/drawing/2014/main" id="{E3EE1D67-384F-3C2C-28AA-5084737F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5343324"/>
            <a:ext cx="3051844" cy="5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URA Settings for printing on 5XM – 5AXISMAKER SUPPORT">
            <a:extLst>
              <a:ext uri="{FF2B5EF4-FFF2-40B4-BE49-F238E27FC236}">
                <a16:creationId xmlns:a16="http://schemas.microsoft.com/office/drawing/2014/main" id="{308EA80D-0114-EA89-5F76-133EAC46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56" y="3781958"/>
            <a:ext cx="1186284" cy="11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Communauté Open Street Map OSM — Communauté de la Fabrique des Mobilites">
            <a:extLst>
              <a:ext uri="{FF2B5EF4-FFF2-40B4-BE49-F238E27FC236}">
                <a16:creationId xmlns:a16="http://schemas.microsoft.com/office/drawing/2014/main" id="{98E3DD38-FA80-64B4-60BB-70155B53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734" y="2063261"/>
            <a:ext cx="1792911" cy="14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magine">
            <a:extLst>
              <a:ext uri="{FF2B5EF4-FFF2-40B4-BE49-F238E27FC236}">
                <a16:creationId xmlns:a16="http://schemas.microsoft.com/office/drawing/2014/main" id="{AEB7827B-D569-A197-85CE-E7BEE2BF9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9" b="32582"/>
          <a:stretch/>
        </p:blipFill>
        <p:spPr bwMode="auto">
          <a:xfrm>
            <a:off x="4886974" y="5140709"/>
            <a:ext cx="2252211" cy="73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F461E715-583F-7676-C557-756908E65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8" b="25755"/>
          <a:stretch/>
        </p:blipFill>
        <p:spPr bwMode="auto">
          <a:xfrm>
            <a:off x="2896221" y="3788682"/>
            <a:ext cx="2029150" cy="10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Install issues - please advise - HADashboard - Home Assistant Community">
            <a:extLst>
              <a:ext uri="{FF2B5EF4-FFF2-40B4-BE49-F238E27FC236}">
                <a16:creationId xmlns:a16="http://schemas.microsoft.com/office/drawing/2014/main" id="{2B78DE19-C1AF-2B53-C06F-CDF7FE92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00" y="3866408"/>
            <a:ext cx="139670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python:gunicorn [ともやん・どっと・ねっと]">
            <a:extLst>
              <a:ext uri="{FF2B5EF4-FFF2-40B4-BE49-F238E27FC236}">
                <a16:creationId xmlns:a16="http://schemas.microsoft.com/office/drawing/2014/main" id="{524B13A1-E737-A8AC-3DE2-46884CA0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970" y="5519776"/>
            <a:ext cx="3048644" cy="6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6">
            <a:extLst>
              <a:ext uri="{FF2B5EF4-FFF2-40B4-BE49-F238E27FC236}">
                <a16:creationId xmlns:a16="http://schemas.microsoft.com/office/drawing/2014/main" id="{26CC75EF-CF9E-7EBF-9309-0F3D8976B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83297" y="37559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A9C601D-AC88-3DA8-A059-15577B1676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10" y="2118887"/>
            <a:ext cx="1522766" cy="15227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365E7F6-AF37-88A0-FA11-CEABD802B407}"/>
              </a:ext>
            </a:extLst>
          </p:cNvPr>
          <p:cNvSpPr/>
          <p:nvPr/>
        </p:nvSpPr>
        <p:spPr>
          <a:xfrm>
            <a:off x="11899036" y="2613597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0968C-FFA8-8585-2472-A8C1D65F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61" y="4060794"/>
            <a:ext cx="2697332" cy="5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35243-E1A8-A268-8614-909A3D8C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210518"/>
            <a:ext cx="7608304" cy="4507920"/>
          </a:xfrm>
          <a:prstGeom prst="rect">
            <a:avLst/>
          </a:prstGeom>
        </p:spPr>
      </p:pic>
      <p:sp>
        <p:nvSpPr>
          <p:cNvPr id="173" name="Rectangle 16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Thanks for your attention!</a:t>
            </a:r>
            <a:br>
              <a:rPr lang="en-US" sz="5400" dirty="0"/>
            </a:br>
            <a:r>
              <a:rPr lang="en-US" sz="5400" dirty="0"/>
              <a:t>Questions?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5400" dirty="0"/>
              <a:t>Electronic devices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96104"/>
            <a:ext cx="5465791" cy="5465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23ACAC9-3F69-8E93-D809-86533F9A3FE4}"/>
              </a:ext>
            </a:extLst>
          </p:cNvPr>
          <p:cNvSpPr txBox="1"/>
          <p:nvPr/>
        </p:nvSpPr>
        <p:spPr>
          <a:xfrm>
            <a:off x="1113810" y="4589755"/>
            <a:ext cx="407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Alessia Saporita, Vincenzo Lapadula,</a:t>
            </a:r>
          </a:p>
          <a:p>
            <a:r>
              <a:rPr lang="it-IT" dirty="0"/>
              <a:t>Michele </a:t>
            </a:r>
            <a:r>
              <a:rPr lang="it-IT" dirty="0" err="1"/>
              <a:t>Giarletta</a:t>
            </a:r>
            <a:endParaRPr lang="it-IT" dirty="0"/>
          </a:p>
        </p:txBody>
      </p:sp>
      <p:pic>
        <p:nvPicPr>
          <p:cNvPr id="1030" name="Picture 6" descr="Free other icon File Page 257 - Newdesignfile.com">
            <a:extLst>
              <a:ext uri="{FF2B5EF4-FFF2-40B4-BE49-F238E27FC236}">
                <a16:creationId xmlns:a16="http://schemas.microsoft.com/office/drawing/2014/main" id="{72E88592-0D92-5E21-F3BA-A3FB897D6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7818" r="6170" b="12056"/>
          <a:stretch/>
        </p:blipFill>
        <p:spPr bwMode="auto">
          <a:xfrm>
            <a:off x="5957596" y="774500"/>
            <a:ext cx="5532527" cy="50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856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89698-D6C0-234C-FCEB-6345FD06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5400" dirty="0">
                <a:latin typeface="+mn-lt"/>
                <a:ea typeface="+mn-ea"/>
                <a:cs typeface="+mn-cs"/>
              </a:rPr>
              <a:t>Electronic devices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34DF1-A54A-1B1E-792A-50CCF9FA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Sensors</a:t>
            </a:r>
            <a:endParaRPr lang="it-IT" sz="3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5A1D25-F585-FCAC-61ED-FE1F074EF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3-axis </a:t>
            </a:r>
            <a:r>
              <a:rPr lang="it-IT" dirty="0" err="1"/>
              <a:t>gyroscope</a:t>
            </a:r>
            <a:r>
              <a:rPr lang="it-IT" dirty="0"/>
              <a:t> MPU-6050</a:t>
            </a:r>
          </a:p>
          <a:p>
            <a:r>
              <a:rPr lang="it-IT" dirty="0"/>
              <a:t>CO2 </a:t>
            </a:r>
            <a:r>
              <a:rPr lang="it-IT" dirty="0" err="1"/>
              <a:t>sensor</a:t>
            </a:r>
            <a:r>
              <a:rPr lang="it-IT" dirty="0"/>
              <a:t> Mq135</a:t>
            </a:r>
          </a:p>
          <a:p>
            <a:r>
              <a:rPr lang="it-IT" dirty="0"/>
              <a:t>Temperature and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DHT11</a:t>
            </a:r>
          </a:p>
          <a:p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HC SR04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DD99C7-4EF0-3A49-3F2A-9407ED61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Actuators</a:t>
            </a:r>
            <a:endParaRPr lang="it-IT" sz="3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320786-BB31-7D13-C8B4-608310B19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16x2 I2C LCD display</a:t>
            </a:r>
          </a:p>
          <a:p>
            <a:r>
              <a:rPr lang="it-IT" dirty="0"/>
              <a:t>RFID RC-522 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sz="3000" b="1" dirty="0" err="1"/>
              <a:t>Microcontroller</a:t>
            </a:r>
            <a:endParaRPr lang="it-IT" sz="3000" b="1" dirty="0"/>
          </a:p>
          <a:p>
            <a:r>
              <a:rPr lang="it-IT" dirty="0"/>
              <a:t>ESP32 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949015E7-FAB8-CF0D-B8CF-805C15DCE86D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43A6A881-431A-4FFE-D890-B8046B7A471F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F370C04-AAF1-330C-9A9E-15F55EBD38E2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20F37CF-7087-EFDB-360A-5C888E2EDE5F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8597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651203"/>
            <a:ext cx="6613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CO2 </a:t>
            </a:r>
            <a:r>
              <a:rPr lang="it-IT" b="1" dirty="0" err="1"/>
              <a:t>sensor</a:t>
            </a:r>
            <a:r>
              <a:rPr lang="it-IT" b="1" dirty="0"/>
              <a:t> Mq135: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presence of flammable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Marketed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generalized</a:t>
            </a:r>
            <a:r>
              <a:rPr lang="it-IT" dirty="0"/>
              <a:t> “air </a:t>
            </a:r>
            <a:r>
              <a:rPr lang="it-IT" dirty="0" err="1"/>
              <a:t>quality</a:t>
            </a:r>
            <a:r>
              <a:rPr lang="it-IT" dirty="0"/>
              <a:t>” </a:t>
            </a:r>
            <a:r>
              <a:rPr lang="it-IT" dirty="0" err="1"/>
              <a:t>sensor</a:t>
            </a:r>
            <a:r>
              <a:rPr lang="it-IT" dirty="0"/>
              <a:t>, </a:t>
            </a:r>
            <a:r>
              <a:rPr lang="en-US" dirty="0"/>
              <a:t>capable of measuring the concentrations of several gases, one of which is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Low-cost alternative to more specialized (and more expensive) CO2-specific sensors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213297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3-axis </a:t>
            </a:r>
            <a:r>
              <a:rPr lang="it-IT" b="1" dirty="0" err="1"/>
              <a:t>gyroscope</a:t>
            </a:r>
            <a:r>
              <a:rPr lang="it-IT" b="1" dirty="0"/>
              <a:t> MPU-6050: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movement direction and magnitude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I2C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get up and running and capturing the raw data output of the device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Акселерометр и гироскоп MPU-6050 - купить с доставкой по Киеву и ...">
            <a:extLst>
              <a:ext uri="{FF2B5EF4-FFF2-40B4-BE49-F238E27FC236}">
                <a16:creationId xmlns:a16="http://schemas.microsoft.com/office/drawing/2014/main" id="{9C66B6FF-8613-E0CC-33A7-9C3B89D6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8"/>
            <a:ext cx="2076108" cy="20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794890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Ultrasonic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HC SR04: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measurable distance 2cm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distance measurable 400cm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Resolution: 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method for measuring distances, where high precision combined with a high measuring range is required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104182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Temperature and </a:t>
            </a:r>
            <a:r>
              <a:rPr lang="it-IT" b="1" dirty="0" err="1"/>
              <a:t>humidity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DHT11: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Output: Serial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Range: 0°C to 50°C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Range: 20% to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±1°C and ±1%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interface with other microcontrollers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ltrasonic Distance Sensor HC-SR04 Australia - Little Bird">
            <a:extLst>
              <a:ext uri="{FF2B5EF4-FFF2-40B4-BE49-F238E27FC236}">
                <a16:creationId xmlns:a16="http://schemas.microsoft.com/office/drawing/2014/main" id="{E653F852-20D6-B4BC-31AD-C5CD618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 bwMode="auto">
          <a:xfrm>
            <a:off x="904563" y="4434989"/>
            <a:ext cx="2474128" cy="23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HT11 Temperature Humidity Sensor 16bit Digital">
            <a:extLst>
              <a:ext uri="{FF2B5EF4-FFF2-40B4-BE49-F238E27FC236}">
                <a16:creationId xmlns:a16="http://schemas.microsoft.com/office/drawing/2014/main" id="{A8C75354-F46D-0324-5C47-704F1A2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212663"/>
            <a:ext cx="2197551" cy="16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4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Sensors</a:t>
            </a:r>
            <a:r>
              <a:rPr lang="it-IT" sz="3700" dirty="0"/>
              <a:t>: package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B527ED-9A68-D80F-3488-4C573FE6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7" t="17391" r="46918" b="13114"/>
          <a:stretch/>
        </p:blipFill>
        <p:spPr>
          <a:xfrm>
            <a:off x="1086653" y="825108"/>
            <a:ext cx="6134470" cy="5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Actuators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CD Display 16x2 White on Blue - I2C Backpack Controlled - DIYElectronics">
            <a:extLst>
              <a:ext uri="{FF2B5EF4-FFF2-40B4-BE49-F238E27FC236}">
                <a16:creationId xmlns:a16="http://schemas.microsoft.com/office/drawing/2014/main" id="{9C13FDC7-8AE7-D139-E978-5FC46ACD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562603"/>
            <a:ext cx="2076109" cy="22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901233"/>
            <a:ext cx="661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16x2 I2C LCD display: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display up to 32 characters at a time, arranged in 2 lines of 16 characters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integrated I2C communication interface makes it extremely easy to use with Arduino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349025"/>
            <a:ext cx="6613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Card Reader RFID RC-522 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normally used in application where certain person/object has to be identified with a unique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Communication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 : SPI, I2C </a:t>
            </a: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protocol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, 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The module can be easily used with Arduino because of its readily available RC522 RFID Arduino library</a:t>
            </a:r>
            <a:endParaRPr lang="it-I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RF Module consists of a RFID reader, RFID card and a key chain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44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Actuators</a:t>
            </a:r>
            <a:r>
              <a:rPr lang="it-IT" sz="3700" dirty="0"/>
              <a:t>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63192D24-92C5-78F3-A256-0D623B8F3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6944" r="29642"/>
          <a:stretch/>
        </p:blipFill>
        <p:spPr>
          <a:xfrm>
            <a:off x="1193716" y="664308"/>
            <a:ext cx="6302472" cy="56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Thanks for your attention!</a:t>
            </a:r>
            <a:br>
              <a:rPr lang="en-US" sz="5400" dirty="0"/>
            </a:br>
            <a:r>
              <a:rPr lang="en-US" sz="5400" dirty="0"/>
              <a:t>Questions?</a:t>
            </a:r>
            <a:endParaRPr lang="it-IT" sz="5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96104"/>
            <a:ext cx="5465791" cy="5465791"/>
          </a:xfrm>
          <a:prstGeom prst="rect">
            <a:avLst/>
          </a:prstGeom>
        </p:spPr>
      </p:pic>
      <p:pic>
        <p:nvPicPr>
          <p:cNvPr id="1030" name="Picture 6" descr="Free other icon File Page 257 - Newdesignfile.com">
            <a:extLst>
              <a:ext uri="{FF2B5EF4-FFF2-40B4-BE49-F238E27FC236}">
                <a16:creationId xmlns:a16="http://schemas.microsoft.com/office/drawing/2014/main" id="{72E88592-0D92-5E21-F3BA-A3FB897D6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3" t="7818" r="6170" b="12056"/>
          <a:stretch/>
        </p:blipFill>
        <p:spPr bwMode="auto">
          <a:xfrm>
            <a:off x="5957596" y="774500"/>
            <a:ext cx="5532527" cy="509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75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093481-CA59-E5DE-4246-C42EB389F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2" y="1466534"/>
            <a:ext cx="7077368" cy="40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organic waste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FC674B-AD6E-8261-BB09-FA7079684192}"/>
              </a:ext>
            </a:extLst>
          </p:cNvPr>
          <p:cNvSpPr txBox="1"/>
          <p:nvPr/>
        </p:nvSpPr>
        <p:spPr>
          <a:xfrm>
            <a:off x="546301" y="5688936"/>
            <a:ext cx="195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delta_time</a:t>
            </a:r>
            <a:r>
              <a:rPr lang="en-US" sz="1200" dirty="0"/>
              <a:t> = interval of days since the last emptying</a:t>
            </a:r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78D0B-3678-5774-94B2-CE1B8D8EBC36}"/>
              </a:ext>
            </a:extLst>
          </p:cNvPr>
          <p:cNvSpPr txBox="1"/>
          <p:nvPr/>
        </p:nvSpPr>
        <p:spPr>
          <a:xfrm>
            <a:off x="2500242" y="5688936"/>
            <a:ext cx="3099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dd_time</a:t>
            </a:r>
            <a:r>
              <a:rPr lang="en-US" sz="1200" dirty="0"/>
              <a:t> = number of days that can elapse since the last emptying. Depending on the temperature it is 5 days for average temperatures, 3 for high temperatures and 2 for very high temperatures.</a:t>
            </a:r>
            <a:endParaRPr lang="it-IT" sz="1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8DF147-D7A8-04A8-021F-0BB416195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3"/>
          <a:stretch/>
        </p:blipFill>
        <p:spPr>
          <a:xfrm>
            <a:off x="321035" y="1447495"/>
            <a:ext cx="7084895" cy="40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organic waste threshold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1F2BD6-61F4-09A7-6E14-CF5DFD9F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 b="3623"/>
          <a:stretch/>
        </p:blipFill>
        <p:spPr>
          <a:xfrm>
            <a:off x="545238" y="1446144"/>
            <a:ext cx="7608304" cy="403666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9246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map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1" y="1641443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DA944C-BC86-7C23-A672-7F908E48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67E1B8-FAA3-2041-B1D3-59D20154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3542" r="2062" b="24380"/>
          <a:stretch/>
        </p:blipFill>
        <p:spPr>
          <a:xfrm>
            <a:off x="714502" y="2713534"/>
            <a:ext cx="10762994" cy="2503023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69760FF7-B4CB-BBD3-F864-9257CD3A8E64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A2B94237-1FA0-FA18-1C74-0A30D8053125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200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7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create a list of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corresponds to a bin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is described by a dictionary that contains the information about the bin (typology, status, address, </a:t>
            </a:r>
            <a:r>
              <a:rPr lang="en-US" dirty="0" err="1"/>
              <a:t>etc</a:t>
            </a:r>
            <a:r>
              <a:rPr lang="en-US" dirty="0"/>
              <a:t>…) </a:t>
            </a:r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BC0A27-38CF-C6CC-CBAF-82F96CEA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12640" r="24583" b="3631"/>
          <a:stretch/>
        </p:blipFill>
        <p:spPr>
          <a:xfrm>
            <a:off x="5696793" y="1053400"/>
            <a:ext cx="6184973" cy="47505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261205-72DB-130F-67CC-651BA779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82742" r="59578" b="13017"/>
          <a:stretch/>
        </p:blipFill>
        <p:spPr>
          <a:xfrm>
            <a:off x="5780397" y="5810828"/>
            <a:ext cx="2924630" cy="226239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E84636A-5413-A5B8-D6BE-04C20C30315A}"/>
              </a:ext>
            </a:extLst>
          </p:cNvPr>
          <p:cNvSpPr/>
          <p:nvPr/>
        </p:nvSpPr>
        <p:spPr>
          <a:xfrm>
            <a:off x="73424" y="5760090"/>
            <a:ext cx="142129" cy="74066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433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39EC0C-DA09-0CBF-4044-7A1A4B52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13522" r="15217" b="5615"/>
          <a:stretch/>
        </p:blipFill>
        <p:spPr>
          <a:xfrm>
            <a:off x="295295" y="1050095"/>
            <a:ext cx="8082625" cy="48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0" y="2803309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83566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Best </a:t>
            </a:r>
            <a:r>
              <a:rPr lang="it-IT" sz="5400" dirty="0" err="1"/>
              <a:t>Path</a:t>
            </a:r>
            <a:endParaRPr lang="it-IT" sz="5400" dirty="0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02F4722-263C-5571-3874-C6E51466A81D}"/>
              </a:ext>
            </a:extLst>
          </p:cNvPr>
          <p:cNvSpPr/>
          <p:nvPr/>
        </p:nvSpPr>
        <p:spPr>
          <a:xfrm>
            <a:off x="355107" y="5760090"/>
            <a:ext cx="11836893" cy="73196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274025B-7271-B484-FFB0-45260DF3DEC7}"/>
              </a:ext>
            </a:extLst>
          </p:cNvPr>
          <p:cNvSpPr/>
          <p:nvPr/>
        </p:nvSpPr>
        <p:spPr>
          <a:xfrm>
            <a:off x="71193" y="5768787"/>
            <a:ext cx="144360" cy="72327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102644C-DE82-C26D-A130-05C72D9010F2}"/>
              </a:ext>
            </a:extLst>
          </p:cNvPr>
          <p:cNvSpPr/>
          <p:nvPr/>
        </p:nvSpPr>
        <p:spPr>
          <a:xfrm>
            <a:off x="71194" y="5760090"/>
            <a:ext cx="144360" cy="64071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044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634</Words>
  <Application>Microsoft Office PowerPoint</Application>
  <PresentationFormat>Widescreen</PresentationFormat>
  <Paragraphs>87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source-serif-pro</vt:lpstr>
      <vt:lpstr>Tema di Office</vt:lpstr>
      <vt:lpstr>SYSTEM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Map</vt:lpstr>
      <vt:lpstr>Presentazione standard di PowerPoint</vt:lpstr>
      <vt:lpstr>Presentazione standard di PowerPoint</vt:lpstr>
      <vt:lpstr>Presentazione standard di PowerPoint</vt:lpstr>
      <vt:lpstr>JSON Response</vt:lpstr>
      <vt:lpstr>Presentazione standard di PowerPoint</vt:lpstr>
      <vt:lpstr>Presentazione standard di PowerPoint</vt:lpstr>
      <vt:lpstr>Presentazione standard di PowerPoint</vt:lpstr>
      <vt:lpstr>Login</vt:lpstr>
      <vt:lpstr>Authentication</vt:lpstr>
      <vt:lpstr>Presentazione standard di PowerPoint</vt:lpstr>
      <vt:lpstr>Presentazione standard di PowerPoint</vt:lpstr>
      <vt:lpstr>Presentazione standard di PowerPoint</vt:lpstr>
      <vt:lpstr>Thanks for your attention! Questions?</vt:lpstr>
      <vt:lpstr>Electronic devices</vt:lpstr>
      <vt:lpstr>Electronic devices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your attention!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</dc:title>
  <dc:creator>ALESSIA SAPORITA</dc:creator>
  <cp:lastModifiedBy>ALESSIA SAPORITA</cp:lastModifiedBy>
  <cp:revision>35</cp:revision>
  <dcterms:created xsi:type="dcterms:W3CDTF">2023-03-12T09:05:51Z</dcterms:created>
  <dcterms:modified xsi:type="dcterms:W3CDTF">2023-03-15T22:00:28Z</dcterms:modified>
</cp:coreProperties>
</file>